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1"/>
  </p:notesMasterIdLst>
  <p:sldIdLst>
    <p:sldId id="859" r:id="rId2"/>
    <p:sldId id="1018" r:id="rId3"/>
    <p:sldId id="1022" r:id="rId4"/>
    <p:sldId id="1023" r:id="rId5"/>
    <p:sldId id="1041" r:id="rId6"/>
    <p:sldId id="1024" r:id="rId7"/>
    <p:sldId id="1025" r:id="rId8"/>
    <p:sldId id="1026" r:id="rId9"/>
    <p:sldId id="1045" r:id="rId10"/>
    <p:sldId id="1049" r:id="rId11"/>
    <p:sldId id="1044" r:id="rId12"/>
    <p:sldId id="1027" r:id="rId13"/>
    <p:sldId id="1028" r:id="rId14"/>
    <p:sldId id="1046" r:id="rId15"/>
    <p:sldId id="1050" r:id="rId16"/>
    <p:sldId id="1047" r:id="rId17"/>
    <p:sldId id="1029" r:id="rId18"/>
    <p:sldId id="1031" r:id="rId19"/>
    <p:sldId id="1032" r:id="rId20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07" d="100"/>
          <a:sy n="107" d="100"/>
        </p:scale>
        <p:origin x="138" y="23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2025/6/15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训练五年级上册英语外研版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2025/6/15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0" y="1820431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Module  </a:t>
            </a:r>
            <a:r>
              <a:rPr lang="en-US" altLang="zh-CN" sz="600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 smtClean="0">
                <a:solidFill>
                  <a:prstClr val="black"/>
                </a:solidFill>
                <a:cs typeface="Times New Roman" panose="02020603050405020304" pitchFamily="18" charset="0"/>
              </a:rPr>
              <a:t>Grammar  </a:t>
            </a:r>
            <a:r>
              <a:rPr lang="zh-CN" altLang="en-US" sz="4000">
                <a:solidFill>
                  <a:prstClr val="black"/>
                </a:solidFill>
                <a:cs typeface="Times New Roman" panose="02020603050405020304" pitchFamily="18" charset="0"/>
              </a:rPr>
              <a:t>重难易错突破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7032" y="776331"/>
            <a:ext cx="11459670" cy="5316965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以辅音字母加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结尾的动词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先把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变成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再加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ed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。如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study</a:t>
            </a:r>
            <a:r>
              <a:rPr lang="en-US" altLang="zh-CN" b="1" dirty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studied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</a:p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以元音字母加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结尾的动词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直接在词尾加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ed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。如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</a:t>
            </a:r>
            <a:r>
              <a:rPr lang="en-US" altLang="zh-CN" b="1" dirty="0" smtClean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played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不规则动词的过去式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zh-CN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不规则动词的过去式变化规律不明显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只能单独记忆。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2566814" y="3886449"/>
            <a:ext cx="6480720" cy="2063686"/>
            <a:chOff x="2494806" y="2708920"/>
            <a:chExt cx="6480720" cy="2063686"/>
          </a:xfrm>
        </p:grpSpPr>
        <p:sp>
          <p:nvSpPr>
            <p:cNvPr id="5" name="内容占位符 1"/>
            <p:cNvSpPr txBox="1">
              <a:spLocks/>
            </p:cNvSpPr>
            <p:nvPr/>
          </p:nvSpPr>
          <p:spPr bwMode="auto">
            <a:xfrm>
              <a:off x="2494806" y="2708920"/>
              <a:ext cx="6480720" cy="2031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spAutoFit/>
            </a:bodyPr>
            <a:lstStyle>
              <a:lvl1pPr marL="0" indent="0" algn="just" rtl="0" fontAlgn="base">
                <a:lnSpc>
                  <a:spcPct val="150000"/>
                </a:lnSpc>
                <a:spcBef>
                  <a:spcPts val="0"/>
                </a:spcBef>
                <a:spcAft>
                  <a:spcPct val="0"/>
                </a:spcAft>
                <a:buFontTx/>
                <a:buNone/>
                <a:tabLst>
                  <a:tab pos="5645150" algn="l"/>
                  <a:tab pos="9862820" algn="l"/>
                </a:tabLst>
                <a:defRPr sz="2800" b="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l" rtl="0" fontAlgn="base">
                <a:spcBef>
                  <a:spcPct val="20000"/>
                </a:spcBef>
                <a:spcAft>
                  <a:spcPct val="0"/>
                </a:spcAft>
                <a:buFontTx/>
                <a:buNone/>
                <a:defRPr sz="28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l" rtl="0" fontAlgn="base">
                <a:spcBef>
                  <a:spcPct val="20000"/>
                </a:spcBef>
                <a:spcAft>
                  <a:spcPct val="0"/>
                </a:spcAft>
                <a:buFontTx/>
                <a:buNone/>
                <a:defRPr sz="28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l" rtl="0" fontAlgn="base">
                <a:spcBef>
                  <a:spcPct val="20000"/>
                </a:spcBef>
                <a:spcAft>
                  <a:spcPct val="0"/>
                </a:spcAft>
                <a:buFontTx/>
                <a:buNone/>
                <a:defRPr sz="28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l" rtl="0" fontAlgn="base">
                <a:spcBef>
                  <a:spcPct val="20000"/>
                </a:spcBef>
                <a:spcAft>
                  <a:spcPct val="0"/>
                </a:spcAft>
                <a:buFontTx/>
                <a:buNone/>
                <a:defRPr sz="28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eaLnBrk="1" hangingPunct="0">
                <a:spcAft>
                  <a:spcPts val="0"/>
                </a:spcAft>
              </a:pPr>
              <a:r>
                <a:rPr lang="en-US" altLang="zh-CN" b="1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am/is</a:t>
              </a:r>
              <a:r>
                <a:rPr lang="zh-CN" altLang="zh-CN" b="1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—</a:t>
              </a:r>
              <a:r>
                <a:rPr lang="en-US" altLang="zh-CN" b="1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was</a:t>
              </a:r>
              <a:r>
                <a:rPr lang="zh-CN" altLang="zh-CN" b="1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　</a:t>
              </a:r>
              <a:r>
                <a:rPr lang="en-US" altLang="zh-CN" b="1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are</a:t>
              </a:r>
              <a:r>
                <a:rPr lang="zh-CN" altLang="zh-CN" b="1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—</a:t>
              </a:r>
              <a:r>
                <a:rPr lang="en-US" altLang="zh-CN" b="1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were</a:t>
              </a:r>
              <a:r>
                <a:rPr lang="zh-CN" altLang="zh-CN" b="1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　</a:t>
              </a:r>
              <a:r>
                <a:rPr lang="en-US" altLang="zh-CN" b="1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do</a:t>
              </a:r>
              <a:r>
                <a:rPr lang="zh-CN" altLang="zh-CN" b="1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—</a:t>
              </a:r>
              <a:r>
                <a:rPr lang="en-US" altLang="zh-CN" b="1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did</a:t>
              </a:r>
              <a:endParaRPr lang="zh-CN" altLang="zh-CN" sz="105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 eaLnBrk="1" hangingPunct="0">
                <a:spcAft>
                  <a:spcPts val="0"/>
                </a:spcAft>
              </a:pPr>
              <a:r>
                <a:rPr lang="en-US" altLang="zh-CN" b="1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have</a:t>
              </a:r>
              <a:r>
                <a:rPr lang="zh-CN" altLang="zh-CN" b="1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—</a:t>
              </a:r>
              <a:r>
                <a:rPr lang="en-US" altLang="zh-CN" b="1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had</a:t>
              </a:r>
              <a:r>
                <a:rPr lang="zh-CN" altLang="zh-CN" b="1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　</a:t>
              </a:r>
              <a:r>
                <a:rPr lang="en-US" altLang="zh-CN" b="1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 go</a:t>
              </a:r>
              <a:r>
                <a:rPr lang="zh-CN" altLang="zh-CN" b="1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—</a:t>
              </a:r>
              <a:r>
                <a:rPr lang="en-US" altLang="zh-CN" b="1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went</a:t>
              </a:r>
              <a:r>
                <a:rPr lang="zh-CN" altLang="zh-CN" b="1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　</a:t>
              </a:r>
              <a:r>
                <a:rPr lang="en-US" altLang="zh-CN" b="1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 come</a:t>
              </a:r>
              <a:r>
                <a:rPr lang="zh-CN" altLang="zh-CN" b="1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—</a:t>
              </a:r>
              <a:r>
                <a:rPr lang="en-US" altLang="zh-CN" b="1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came</a:t>
              </a:r>
              <a:endParaRPr lang="zh-CN" altLang="zh-CN" sz="105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 eaLnBrk="1" hangingPunct="0">
                <a:spcAft>
                  <a:spcPts val="0"/>
                </a:spcAft>
              </a:pPr>
              <a:r>
                <a:rPr lang="en-US" altLang="zh-CN" b="1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get</a:t>
              </a:r>
              <a:r>
                <a:rPr lang="zh-CN" altLang="zh-CN" b="1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—</a:t>
              </a:r>
              <a:r>
                <a:rPr lang="en-US" altLang="zh-CN" b="1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got</a:t>
              </a:r>
              <a:r>
                <a:rPr lang="zh-CN" altLang="zh-CN" b="1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　</a:t>
              </a:r>
              <a:r>
                <a:rPr lang="en-US" altLang="zh-CN" b="1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     say</a:t>
              </a:r>
              <a:r>
                <a:rPr lang="zh-CN" altLang="zh-CN" b="1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—</a:t>
              </a:r>
              <a:r>
                <a:rPr lang="en-US" altLang="zh-CN" b="1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said</a:t>
              </a:r>
              <a:r>
                <a:rPr lang="zh-CN" altLang="zh-CN" b="1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　</a:t>
              </a:r>
              <a:r>
                <a:rPr lang="en-US" altLang="zh-CN" b="1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 fall</a:t>
              </a:r>
              <a:r>
                <a:rPr lang="zh-CN" altLang="zh-CN" b="1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—</a:t>
              </a:r>
              <a:r>
                <a:rPr lang="en-US" altLang="zh-CN" b="1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fell</a:t>
              </a:r>
              <a:endParaRPr lang="zh-CN" altLang="zh-CN" sz="105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6" name="矩形 5"/>
            <p:cNvSpPr/>
            <p:nvPr/>
          </p:nvSpPr>
          <p:spPr bwMode="auto">
            <a:xfrm>
              <a:off x="2513094" y="2828390"/>
              <a:ext cx="6174400" cy="1944216"/>
            </a:xfrm>
            <a:prstGeom prst="rect">
              <a:avLst/>
            </a:prstGeom>
            <a:noFill/>
            <a:ln w="19050" algn="ctr">
              <a:solidFill>
                <a:schemeClr val="tx1"/>
              </a:solidFill>
              <a:miter lim="800000"/>
            </a:ln>
          </p:spPr>
          <p:txBody>
            <a:bodyPr vert="horz" wrap="square" lIns="91440" tIns="45720" rIns="91440" bIns="45720" numCol="1" rtlCol="0" anchor="ctr" anchorCtr="0" compatLnSpc="1">
              <a:spAutoFit/>
            </a:bodyPr>
            <a:lstStyle/>
            <a:p>
              <a:pPr algn="just">
                <a:spcAft>
                  <a:spcPts val="0"/>
                </a:spcAft>
              </a:pPr>
              <a:endParaRPr lang="zh-CN" altLang="en-US" sz="2800" kern="100" dirty="0" smtClean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47148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10216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went to the park _______bike last weekend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 b="1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Excuse me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Could you _________a photo of me?</a:t>
            </a:r>
            <a:endParaRPr lang="zh-CN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 b="1" smtClean="0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Let’s _________to school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good for our health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150990" y="1700808"/>
            <a:ext cx="5645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by</a:t>
            </a:r>
            <a:endParaRPr lang="zh-CN" altLang="en-US"/>
          </a:p>
        </p:txBody>
      </p:sp>
      <p:sp>
        <p:nvSpPr>
          <p:cNvPr id="7" name="内容占位符 2"/>
          <p:cNvSpPr txBox="1">
            <a:spLocks/>
          </p:cNvSpPr>
          <p:nvPr/>
        </p:nvSpPr>
        <p:spPr bwMode="auto">
          <a:xfrm>
            <a:off x="360854" y="2340106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 bike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是固定搭配，意为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骑自行车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583038" y="2996952"/>
            <a:ext cx="84350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take</a:t>
            </a:r>
            <a:endParaRPr lang="zh-CN" altLang="en-US"/>
          </a:p>
        </p:txBody>
      </p:sp>
      <p:sp>
        <p:nvSpPr>
          <p:cNvPr id="9" name="内容占位符 1"/>
          <p:cNvSpPr txBox="1">
            <a:spLocks/>
          </p:cNvSpPr>
          <p:nvPr/>
        </p:nvSpPr>
        <p:spPr bwMode="auto">
          <a:xfrm>
            <a:off x="360854" y="3564242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take a photo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拍照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，且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could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后跟动词原形，故填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take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846734" y="4265158"/>
            <a:ext cx="92365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walk</a:t>
            </a:r>
            <a:endParaRPr lang="zh-CN" altLang="en-US"/>
          </a:p>
        </p:txBody>
      </p:sp>
      <p:sp>
        <p:nvSpPr>
          <p:cNvPr id="11" name="内容占位符 3"/>
          <p:cNvSpPr txBox="1">
            <a:spLocks/>
          </p:cNvSpPr>
          <p:nvPr/>
        </p:nvSpPr>
        <p:spPr bwMode="auto">
          <a:xfrm>
            <a:off x="360854" y="4797152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后跟动词原形，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walk to school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走路去上学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walk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3115446" y="1124744"/>
            <a:ext cx="5976664" cy="523220"/>
          </a:xfrm>
          <a:prstGeom prst="rect">
            <a:avLst/>
          </a:prstGeom>
          <a:ln w="190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take     </a:t>
            </a:r>
            <a:r>
              <a:rPr lang="zh-CN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r>
              <a:rPr lang="en-US" altLang="zh-CN" b="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by     </a:t>
            </a:r>
            <a:r>
              <a:rPr lang="zh-CN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r>
              <a:rPr lang="en-US" altLang="zh-CN" b="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walk    </a:t>
            </a:r>
            <a:r>
              <a:rPr lang="zh-CN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r>
              <a:rPr lang="en-US" altLang="zh-CN" b="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 took</a:t>
            </a:r>
            <a:endParaRPr lang="zh-CN" altLang="zh-CN" sz="105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741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34152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三、按要求完成下列各题。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我们每天骑自行车去上学。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中译英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需写出两种译文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982638" y="2242220"/>
            <a:ext cx="619268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We go to school by bike every day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1126654" y="3037148"/>
            <a:ext cx="556857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/>
              <a:t>We </a:t>
            </a:r>
            <a:r>
              <a:rPr lang="en-US" altLang="zh-CN" dirty="0"/>
              <a:t>ride bikes to school every day</a:t>
            </a:r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dirty="0"/>
          </a:p>
        </p:txBody>
      </p:sp>
      <p:sp>
        <p:nvSpPr>
          <p:cNvPr id="6" name="内容占位符 2"/>
          <p:cNvSpPr txBox="1">
            <a:spLocks/>
          </p:cNvSpPr>
          <p:nvPr/>
        </p:nvSpPr>
        <p:spPr bwMode="auto">
          <a:xfrm>
            <a:off x="360854" y="3581642"/>
            <a:ext cx="1148584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“by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＋交通工具名词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是介词短语，一般位于句子末尾。而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“take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＋冠词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a/the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＋交通工具名词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是动词短语，一般位于主语的后面。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85810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925719"/>
            <a:ext cx="11485848" cy="138499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went to the library by subway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写出同义句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_______________________________________________________________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69071" y="2664383"/>
            <a:ext cx="585448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They took the subway to the library</a:t>
            </a:r>
            <a:r>
              <a:rPr lang="en-US" altLang="zh-CN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/>
          </a:p>
        </p:txBody>
      </p:sp>
      <p:sp>
        <p:nvSpPr>
          <p:cNvPr id="4" name="内容占位符 3"/>
          <p:cNvSpPr txBox="1">
            <a:spLocks/>
          </p:cNvSpPr>
          <p:nvPr/>
        </p:nvSpPr>
        <p:spPr bwMode="auto">
          <a:xfrm>
            <a:off x="360854" y="3205943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“by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＋交通工具名词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是介词短语，一般位于句子末尾。而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“take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＋冠词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a/the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＋交通工具名词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是动词短语，一般位于主语的后面。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53443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7032" y="1196752"/>
            <a:ext cx="11459670" cy="4248472"/>
          </a:xfrm>
          <a:prstGeom prst="rect">
            <a:avLst/>
          </a:prstGeom>
        </p:spPr>
      </p:pic>
      <p:sp>
        <p:nvSpPr>
          <p:cNvPr id="9" name="内容占位符 1"/>
          <p:cNvSpPr>
            <a:spLocks noGrp="1"/>
          </p:cNvSpPr>
          <p:nvPr>
            <p:ph idx="1"/>
          </p:nvPr>
        </p:nvSpPr>
        <p:spPr>
          <a:xfrm>
            <a:off x="360854" y="1218894"/>
            <a:ext cx="11485848" cy="4107535"/>
          </a:xfrm>
        </p:spPr>
        <p:txBody>
          <a:bodyPr/>
          <a:lstStyle/>
          <a:p>
            <a:pPr algn="ctr">
              <a:spcAft>
                <a:spcPts val="0"/>
              </a:spcAft>
            </a:pPr>
            <a:r>
              <a:rPr lang="zh-CN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一般过去时的陈述句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6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时间标志词</a:t>
            </a:r>
            <a:r>
              <a:rPr lang="zh-CN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yesterday</a:t>
            </a:r>
            <a:r>
              <a:rPr lang="zh-CN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系列</a:t>
            </a:r>
            <a:r>
              <a:rPr lang="zh-CN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yesterday</a:t>
            </a: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morning</a:t>
            </a: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昨天早上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last</a:t>
            </a:r>
            <a:r>
              <a:rPr lang="zh-CN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系列</a:t>
            </a:r>
            <a:r>
              <a:rPr lang="zh-CN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last</a:t>
            </a: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night</a:t>
            </a:r>
            <a:r>
              <a:rPr lang="zh-CN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昨晚</a:t>
            </a:r>
            <a:r>
              <a:rPr lang="zh-CN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last</a:t>
            </a: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week</a:t>
            </a:r>
            <a:r>
              <a:rPr lang="zh-CN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上周</a:t>
            </a:r>
            <a:r>
              <a:rPr lang="zh-CN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last</a:t>
            </a: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year</a:t>
            </a:r>
            <a:r>
              <a:rPr lang="zh-CN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去年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algn="l" eaLnBrk="0" hangingPunct="0">
              <a:lnSpc>
                <a:spcPct val="140000"/>
              </a:lnSpc>
              <a:spcBef>
                <a:spcPct val="0"/>
              </a:spcBef>
              <a:spcAft>
                <a:spcPts val="0"/>
              </a:spcAft>
              <a:tabLst/>
            </a:pPr>
            <a:r>
              <a:rPr lang="en-US" altLang="zh-CN" sz="2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ago</a:t>
            </a:r>
            <a:r>
              <a:rPr lang="zh-CN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系列</a:t>
            </a:r>
            <a:r>
              <a:rPr lang="zh-CN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two</a:t>
            </a: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days</a:t>
            </a: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ago</a:t>
            </a: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两天前</a:t>
            </a:r>
            <a:r>
              <a:rPr lang="zh-CN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long</a:t>
            </a: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time</a:t>
            </a: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ago</a:t>
            </a:r>
            <a:r>
              <a:rPr lang="zh-CN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很久以前</a:t>
            </a:r>
            <a:endParaRPr lang="zh-CN" altLang="zh-CN" sz="2600" b="1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algn="l" eaLnBrk="0" hangingPunct="0">
              <a:lnSpc>
                <a:spcPct val="140000"/>
              </a:lnSpc>
              <a:spcBef>
                <a:spcPct val="0"/>
              </a:spcBef>
              <a:spcAft>
                <a:spcPts val="0"/>
              </a:spcAft>
              <a:tabLst/>
            </a:pP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that/those</a:t>
            </a:r>
            <a:r>
              <a:rPr lang="zh-CN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系列</a:t>
            </a:r>
            <a:r>
              <a:rPr lang="zh-CN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</a:t>
            </a:r>
            <a:r>
              <a:rPr lang="zh-CN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那天</a:t>
            </a:r>
            <a:r>
              <a:rPr lang="zh-CN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those</a:t>
            </a: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days</a:t>
            </a:r>
            <a:r>
              <a:rPr lang="zh-CN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那些日子</a:t>
            </a:r>
            <a:r>
              <a:rPr lang="zh-CN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moment</a:t>
            </a: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在那时</a:t>
            </a:r>
            <a:endParaRPr lang="zh-CN" altLang="zh-CN" sz="2600" b="1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algn="l" eaLnBrk="0" hangingPunct="0">
              <a:lnSpc>
                <a:spcPct val="140000"/>
              </a:lnSpc>
              <a:spcBef>
                <a:spcPct val="0"/>
              </a:spcBef>
              <a:spcAft>
                <a:spcPts val="0"/>
              </a:spcAft>
              <a:tabLst/>
            </a:pPr>
            <a:r>
              <a:rPr lang="zh-CN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其他</a:t>
            </a:r>
            <a:r>
              <a:rPr lang="zh-CN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1995</a:t>
            </a: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</a:t>
            </a: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1995</a:t>
            </a:r>
            <a:r>
              <a:rPr lang="zh-CN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年</a:t>
            </a:r>
            <a:r>
              <a:rPr lang="zh-CN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</a:t>
            </a:r>
            <a:r>
              <a:rPr lang="zh-CN" altLang="zh-CN" sz="2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那时</a:t>
            </a:r>
            <a:endParaRPr lang="zh-CN" altLang="zh-CN" sz="2600" b="1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446" y="1188126"/>
            <a:ext cx="1773912" cy="5300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3960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7032" y="1738475"/>
            <a:ext cx="11459670" cy="3130685"/>
          </a:xfrm>
          <a:prstGeom prst="rect">
            <a:avLst/>
          </a:prstGeom>
        </p:spPr>
      </p:pic>
      <p:sp>
        <p:nvSpPr>
          <p:cNvPr id="9" name="内容占位符 1"/>
          <p:cNvSpPr>
            <a:spLocks noGrp="1"/>
          </p:cNvSpPr>
          <p:nvPr>
            <p:ph idx="1"/>
          </p:nvPr>
        </p:nvSpPr>
        <p:spPr>
          <a:xfrm>
            <a:off x="360854" y="1760617"/>
            <a:ext cx="11485848" cy="3108543"/>
          </a:xfrm>
        </p:spPr>
        <p:txBody>
          <a:bodyPr/>
          <a:lstStyle/>
          <a:p>
            <a:pPr lvl="0" algn="l" eaLnBrk="0" hangingPunct="0">
              <a:lnSpc>
                <a:spcPct val="140000"/>
              </a:lnSpc>
              <a:spcBef>
                <a:spcPct val="0"/>
              </a:spcBef>
              <a:spcAft>
                <a:spcPts val="0"/>
              </a:spcAft>
              <a:tabLst/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句型结构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zh-CN" altLang="zh-CN" sz="1050" b="1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algn="l" eaLnBrk="0" hangingPunct="0">
              <a:lnSpc>
                <a:spcPct val="140000"/>
              </a:lnSpc>
              <a:spcBef>
                <a:spcPct val="0"/>
              </a:spcBef>
              <a:spcAft>
                <a:spcPts val="0"/>
              </a:spcAft>
              <a:tabLst/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主语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was/were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其他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b="1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algn="l" eaLnBrk="0" hangingPunct="0">
              <a:lnSpc>
                <a:spcPct val="140000"/>
              </a:lnSpc>
              <a:spcBef>
                <a:spcPct val="0"/>
              </a:spcBef>
              <a:spcAft>
                <a:spcPts val="0"/>
              </a:spcAft>
              <a:tabLst/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主语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动词过去式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其他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b="1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algn="l" eaLnBrk="0" hangingPunct="0">
              <a:lnSpc>
                <a:spcPct val="140000"/>
              </a:lnSpc>
              <a:spcBef>
                <a:spcPct val="0"/>
              </a:spcBef>
              <a:spcAft>
                <a:spcPts val="0"/>
              </a:spcAft>
              <a:tabLst/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主语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wasn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t/weren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其他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b="1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algn="l" eaLnBrk="0" hangingPunct="0">
              <a:lnSpc>
                <a:spcPct val="140000"/>
              </a:lnSpc>
              <a:spcBef>
                <a:spcPct val="0"/>
              </a:spcBef>
              <a:spcAft>
                <a:spcPts val="0"/>
              </a:spcAft>
              <a:tabLst/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主语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didn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动词原形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其他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b="1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6123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22184"/>
            <a:ext cx="11485848" cy="2031325"/>
          </a:xfrm>
        </p:spPr>
        <p:txBody>
          <a:bodyPr/>
          <a:lstStyle/>
          <a:p>
            <a:pPr algn="dist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Chinese teacher took a plane to Beijing last month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改为一般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疑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问句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_______________________________________________________________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406574" y="2527400"/>
            <a:ext cx="1113495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cs typeface="Times New Roman" panose="02020603050405020304" pitchFamily="18" charset="0"/>
              </a:rPr>
              <a:t>Did your Chinese teacher take a plane to Beijing last month?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205943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句子时态是一般过去时，且谓语动词是实义动词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took,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变为一般疑问句时，需要借助助动词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20506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539978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sz="105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                                                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Claire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Jason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正在谈论上学方式。请根据图示补全对话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000" dirty="0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000" dirty="0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000" dirty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000" dirty="0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Claire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Good morning, Jason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do you go to school?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Jason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usually go 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 _____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go by 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6654" y="922190"/>
            <a:ext cx="3332602" cy="467355"/>
          </a:xfrm>
          <a:prstGeom prst="rect">
            <a:avLst/>
          </a:prstGeom>
        </p:spPr>
      </p:pic>
      <p:pic>
        <p:nvPicPr>
          <p:cNvPr id="4" name="ca41.jpg" descr="id:214749356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261559" y="1565616"/>
            <a:ext cx="5497944" cy="3380842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4067468" y="5661248"/>
            <a:ext cx="16129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on </a:t>
            </a:r>
            <a:r>
              <a:rPr lang="en-US" altLang="zh-CN" dirty="0" smtClean="0"/>
              <a:t>    foot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6383238" y="5658689"/>
            <a:ext cx="184056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Sometimes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10127654" y="5658450"/>
            <a:ext cx="68159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car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90837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85663"/>
            <a:ext cx="11485848" cy="130317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FEFEF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</a:t>
            </a: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Claire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often go to school 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Sometimes, I go 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8" name="ca41.jpg" descr="id:214749356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475486" y="2007076"/>
            <a:ext cx="5256584" cy="3232423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1054646" y="620688"/>
            <a:ext cx="813690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cs typeface="Times New Roman" panose="02020603050405020304" pitchFamily="18" charset="0"/>
              </a:rPr>
              <a:t>How/What about you?/How do you go to school?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159102" y="1412486"/>
            <a:ext cx="155363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/>
              <a:t>by   </a:t>
            </a:r>
            <a:r>
              <a:rPr lang="en-US" altLang="zh-CN" dirty="0" smtClean="0"/>
              <a:t>  bus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9839622" y="1421604"/>
            <a:ext cx="167225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/>
              <a:t>by     bike</a:t>
            </a:r>
            <a:endParaRPr lang="zh-CN" altLang="en-US" dirty="0"/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5158785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根据图片信息可知，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Jason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通常走路去学校，有时坐汽车去学校；而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Claire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经常坐公交车去学校，有时骑自行车去学校。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34341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90931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五、根据图片提示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补全短文。</a:t>
            </a:r>
            <a:endParaRPr lang="zh-CN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120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Last summer holiday,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Tiantian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went to Qingdao with his parents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They went there _________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. </a:t>
            </a:r>
            <a:r>
              <a:rPr lang="en-US" altLang="zh-CN" dirty="0" smtClean="0">
                <a:solidFill>
                  <a:srgbClr val="000000"/>
                </a:solidFill>
                <a:ea typeface="Times New Roman" panose="02020603050405020304" pitchFamily="18" charset="0"/>
              </a:rPr>
              <a:t>Qingdao is clean and beautiful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First, they went to the beach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沙滩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 smtClean="0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ea typeface="Times New Roman" panose="02020603050405020304" pitchFamily="18" charset="0"/>
              </a:rPr>
              <a:t>________               .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They saw many people on the beach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Tiantian’s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dad and mum swam in the sea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But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Tiantian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couldn’t swim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He drew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画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 smtClean="0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ea typeface="Times New Roman" panose="02020603050405020304" pitchFamily="18" charset="0"/>
              </a:rPr>
              <a:t>pictures on the beach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Next,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Tiantian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and his parents went to see the sea animals in the Ocean Park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They had delicious food for lunch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At last, they ___________         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come back home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had a good time there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gb1.jpg" descr="id:214749357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06974" y="2123364"/>
            <a:ext cx="1147447" cy="622279"/>
          </a:xfrm>
          <a:prstGeom prst="rect">
            <a:avLst/>
          </a:prstGeom>
        </p:spPr>
      </p:pic>
      <p:pic>
        <p:nvPicPr>
          <p:cNvPr id="4" name="gb2.jpg" descr="id:2147493581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6060048" y="2681780"/>
            <a:ext cx="1080120" cy="787287"/>
          </a:xfrm>
          <a:prstGeom prst="rect">
            <a:avLst/>
          </a:prstGeom>
        </p:spPr>
      </p:pic>
      <p:pic>
        <p:nvPicPr>
          <p:cNvPr id="5" name="gb3.jpg" descr="id:2147493588;FounderCES"/>
          <p:cNvPicPr/>
          <p:nvPr/>
        </p:nvPicPr>
        <p:blipFill>
          <a:blip r:embed="rId4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88344" y="5338841"/>
            <a:ext cx="1147447" cy="571155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2229738" y="2113692"/>
            <a:ext cx="141256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by</a:t>
            </a:r>
            <a:r>
              <a:rPr lang="en-US" altLang="zh-CN">
                <a:ea typeface="黑体" panose="02010609060101010101" pitchFamily="49" charset="-122"/>
              </a:rPr>
              <a:t> </a:t>
            </a:r>
            <a:r>
              <a:rPr lang="en-US" altLang="zh-CN"/>
              <a:t>train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4692735" y="2786919"/>
            <a:ext cx="125386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on</a:t>
            </a:r>
            <a:r>
              <a:rPr lang="en-US" altLang="zh-CN">
                <a:ea typeface="黑体" panose="02010609060101010101" pitchFamily="49" charset="-122"/>
              </a:rPr>
              <a:t> </a:t>
            </a:r>
            <a:r>
              <a:rPr lang="en-US" altLang="zh-CN"/>
              <a:t>foot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1825404" y="5307138"/>
            <a:ext cx="206178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took</a:t>
            </a:r>
            <a:r>
              <a:rPr lang="en-US" altLang="zh-CN">
                <a:ea typeface="黑体" panose="02010609060101010101" pitchFamily="49" charset="-122"/>
              </a:rPr>
              <a:t> </a:t>
            </a:r>
            <a:r>
              <a:rPr lang="en-US" altLang="zh-CN"/>
              <a:t>a</a:t>
            </a:r>
            <a:r>
              <a:rPr lang="en-US" altLang="zh-CN">
                <a:ea typeface="黑体" panose="02010609060101010101" pitchFamily="49" charset="-122"/>
              </a:rPr>
              <a:t> </a:t>
            </a:r>
            <a:r>
              <a:rPr lang="en-US" altLang="zh-CN"/>
              <a:t>plane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40448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24676"/>
            <a:ext cx="11485848" cy="3970318"/>
          </a:xfrm>
        </p:spPr>
        <p:txBody>
          <a:bodyPr/>
          <a:lstStyle/>
          <a:p>
            <a:pPr indent="4217988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 b="1" dirty="0" smtClean="0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4217988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 b="1" dirty="0" smtClean="0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4217988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does the boy go to school?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4217988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这个男孩怎样去上学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4217988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time does the boy usually go to school?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4217988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这个男孩通常几点去上学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25情境导入.EPS" descr="id:214749350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4" y="1583670"/>
            <a:ext cx="2504018" cy="669056"/>
          </a:xfrm>
          <a:prstGeom prst="rect">
            <a:avLst/>
          </a:prstGeom>
        </p:spPr>
      </p:pic>
      <p:pic>
        <p:nvPicPr>
          <p:cNvPr id="5" name="gyy16.jpg" descr="id:2147493511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50590" y="2482066"/>
            <a:ext cx="3453130" cy="25311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7555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6056" y="1374576"/>
            <a:ext cx="11397782" cy="3181033"/>
          </a:xfrm>
          <a:prstGeom prst="rect">
            <a:avLst/>
          </a:prstGeom>
        </p:spPr>
      </p:pic>
      <p:pic>
        <p:nvPicPr>
          <p:cNvPr id="13" name="25脉络梳理.EPS" descr="id:2147493525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262558" y="1196752"/>
            <a:ext cx="2912110" cy="752475"/>
          </a:xfrm>
          <a:prstGeom prst="rect">
            <a:avLst/>
          </a:prstGeom>
        </p:spPr>
      </p:pic>
      <p:pic>
        <p:nvPicPr>
          <p:cNvPr id="7" name="M1.EPS" descr="id:2147493539;FounderCES"/>
          <p:cNvPicPr/>
          <p:nvPr/>
        </p:nvPicPr>
        <p:blipFill>
          <a:blip r:embed="rId4">
            <a:clrChange>
              <a:clrFrom>
                <a:srgbClr val="E1F5FE"/>
              </a:clrFrom>
              <a:clrTo>
                <a:srgbClr val="E1F5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0590" y="1949227"/>
            <a:ext cx="10801200" cy="2350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9673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6056" y="836712"/>
            <a:ext cx="11397782" cy="5328592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36712"/>
            <a:ext cx="11485848" cy="526297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take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的词性区别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8185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是介词，无人称和数的变化。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take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是动词，意为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搭乘，乘坐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交通工具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；需要花费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一定时间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；拿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走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，取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走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。其第三人称单数形式是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takes,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其过去式是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took,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现在分词形式是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taking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。如：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often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school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bike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often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take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bike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school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我经常骑自行车去上学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took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five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hours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book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花了五个小时来读这本书。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took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shirt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yesterday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昨天把我的衬衫拿走了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563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6056" y="856789"/>
            <a:ext cx="11397782" cy="4876467"/>
          </a:xfrm>
          <a:prstGeom prst="rect">
            <a:avLst/>
          </a:prstGeom>
        </p:spPr>
      </p:pic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733810"/>
            <a:ext cx="11485848" cy="49994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sz="2700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700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take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的用法区别</a:t>
            </a:r>
          </a:p>
          <a:p>
            <a:pPr indent="718185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“by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＋交通工具名词</a:t>
            </a:r>
            <a:r>
              <a:rPr lang="en-US" altLang="zh-CN" sz="27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是介词短语，不能作谓语，并且交通工具前不加任何冠词，一般位于句子末尾。而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“take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＋冠词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a/the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＋交通工具名词</a:t>
            </a:r>
            <a:r>
              <a:rPr lang="en-US" altLang="zh-CN" sz="27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是动词短语，意为</a:t>
            </a:r>
            <a:r>
              <a:rPr lang="en-US" altLang="zh-CN" sz="27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乘某种交通工具</a:t>
            </a:r>
            <a:r>
              <a:rPr lang="en-US" altLang="zh-CN" sz="27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，在句中作谓语，并且交通工具前需要有冠词，一般位于主语的后面。如</a:t>
            </a:r>
            <a:r>
              <a:rPr lang="zh-CN" altLang="zh-CN" sz="27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en-US" altLang="zh-CN" sz="27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Amy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goes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school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subway</a:t>
            </a:r>
            <a:r>
              <a:rPr lang="en-US" altLang="zh-CN" sz="27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/Amy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takes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subway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school</a:t>
            </a:r>
            <a:r>
              <a:rPr lang="en-US" altLang="zh-CN" sz="27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2700" spc="-1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埃米乘地铁去学校。</a:t>
            </a:r>
            <a:endParaRPr lang="zh-CN" altLang="zh-CN" sz="2700" spc="-1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China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plane</a:t>
            </a:r>
            <a:r>
              <a:rPr lang="en-US" altLang="zh-CN" sz="27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/We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take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plane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China</a:t>
            </a:r>
            <a:r>
              <a:rPr lang="en-US" altLang="zh-CN" sz="27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我们乘飞机去中国</a:t>
            </a:r>
            <a:r>
              <a:rPr lang="zh-CN" altLang="zh-CN" sz="27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27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5411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15440"/>
            <a:ext cx="11485848" cy="203132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 听录音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根据所听内容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补全句子或对话。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do you go to school, John?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often go to school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 _____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Sometimes I go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 ______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25进阶训练.EPS" descr="id:214749354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5" y="980728"/>
            <a:ext cx="2493992" cy="720474"/>
          </a:xfrm>
          <a:prstGeom prst="rect">
            <a:avLst/>
          </a:prstGeom>
        </p:spPr>
      </p:pic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501008"/>
            <a:ext cx="1148584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do you go to school, John?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often go to school </a:t>
            </a:r>
            <a:r>
              <a:rPr lang="en-US" altLang="zh-CN" b="1" u="sng" smtClean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u="sng" smtClean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bike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Sometimes I go </a:t>
            </a:r>
            <a:r>
              <a:rPr lang="en-US" altLang="zh-CN" b="1" u="sng" smtClean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u="sng" smtClean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foot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4251989" y="2996952"/>
            <a:ext cx="185178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/>
              <a:t>by       </a:t>
            </a:r>
            <a:r>
              <a:rPr lang="en-US" altLang="zh-CN"/>
              <a:t>bike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8831510" y="3040082"/>
            <a:ext cx="206338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/>
              <a:t>on      </a:t>
            </a:r>
            <a:r>
              <a:rPr lang="en-US" altLang="zh-CN"/>
              <a:t>foot</a:t>
            </a:r>
            <a:r>
              <a:rPr lang="zh-CN" altLang="zh-CN">
                <a:cs typeface="Times New Roman" panose="02020603050405020304" pitchFamily="18" charset="0"/>
              </a:rPr>
              <a:t>　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752534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10216"/>
            <a:ext cx="11485848" cy="227369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Please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   ______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the yellow light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 b="1" dirty="0" smtClean="0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Excuse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How can I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  _____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station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2"/>
          <p:cNvSpPr txBox="1">
            <a:spLocks/>
          </p:cNvSpPr>
          <p:nvPr/>
        </p:nvSpPr>
        <p:spPr bwMode="auto">
          <a:xfrm>
            <a:off x="360854" y="2348880"/>
            <a:ext cx="1148584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Please </a:t>
            </a:r>
            <a:r>
              <a:rPr lang="en-US" altLang="zh-CN" b="1" u="sng" smtClean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slow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u="sng" smtClean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down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</a:t>
            </a:r>
            <a:r>
              <a:rPr lang="en-US" altLang="zh-CN" b="1" u="sng" smtClean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stop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at the yellow light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3"/>
          <p:cNvSpPr txBox="1">
            <a:spLocks/>
          </p:cNvSpPr>
          <p:nvPr/>
        </p:nvSpPr>
        <p:spPr bwMode="auto">
          <a:xfrm>
            <a:off x="360854" y="3780266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Excuse me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How can I </a:t>
            </a:r>
            <a:r>
              <a:rPr lang="en-US" altLang="zh-CN" b="1" u="sng" smtClean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get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u="sng" smtClean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</a:t>
            </a:r>
            <a:r>
              <a:rPr lang="en-US" altLang="zh-CN" b="1" u="sng" smtClean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bus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station?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918742" y="1767484"/>
            <a:ext cx="224131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/>
              <a:t>slow      down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4982909" y="1552040"/>
            <a:ext cx="824265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cs typeface="Times New Roman" panose="02020603050405020304" pitchFamily="18" charset="0"/>
              </a:rPr>
              <a:t>stop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4295006" y="3227069"/>
            <a:ext cx="166103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get </a:t>
            </a:r>
            <a:r>
              <a:rPr lang="en-US" altLang="zh-CN" dirty="0" smtClean="0"/>
              <a:t>       to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6852790" y="3276375"/>
            <a:ext cx="7248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bus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511470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二、选择合适的单词填空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zh-CN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_______a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bus to school yesterday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zh-CN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115446" y="1561728"/>
            <a:ext cx="5976664" cy="523220"/>
          </a:xfrm>
          <a:prstGeom prst="rect">
            <a:avLst/>
          </a:prstGeom>
          <a:ln w="190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take     </a:t>
            </a:r>
            <a:r>
              <a:rPr lang="zh-CN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r>
              <a:rPr lang="en-US" altLang="zh-CN" b="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by     </a:t>
            </a:r>
            <a:r>
              <a:rPr lang="zh-CN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r>
              <a:rPr lang="en-US" altLang="zh-CN" b="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walk    </a:t>
            </a:r>
            <a:r>
              <a:rPr lang="zh-CN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r>
              <a:rPr lang="en-US" altLang="zh-CN" b="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 took</a:t>
            </a:r>
            <a:endParaRPr lang="zh-CN" altLang="zh-CN" sz="105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2690336"/>
            <a:ext cx="1148584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“yesterday”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可知，句子时态是一般过去时，故填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took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270670" y="2167116"/>
            <a:ext cx="8643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>
                <a:cs typeface="Times New Roman" panose="02020603050405020304" pitchFamily="18" charset="0"/>
              </a:rPr>
              <a:t>took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667524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7032" y="1052736"/>
            <a:ext cx="11459670" cy="4320480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51889" y="3009614"/>
            <a:ext cx="11485848" cy="2246769"/>
          </a:xfrm>
        </p:spPr>
        <p:txBody>
          <a:bodyPr/>
          <a:lstStyle/>
          <a:p>
            <a:pPr lvl="0" algn="l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tabLst/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以不发音的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结尾的动词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直接在词尾加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构成过去式。如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</a:t>
            </a:r>
            <a:r>
              <a:rPr lang="en-US" altLang="zh-CN" b="1" dirty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liked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 b="1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以一个元音字母加一个辅音字母结尾的重读闭音节动词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先双写结尾的辅音字母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再加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ed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。如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drop</a:t>
            </a:r>
            <a:r>
              <a:rPr lang="en-US" altLang="zh-CN" b="1" dirty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dropped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7032" y="1071321"/>
            <a:ext cx="11459670" cy="1940732"/>
          </a:xfrm>
          <a:prstGeom prst="rect">
            <a:avLst/>
          </a:prstGeom>
        </p:spPr>
      </p:pic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17314" y="980728"/>
            <a:ext cx="11783024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动词过去式的变化规则</a:t>
            </a:r>
            <a:endParaRPr lang="zh-CN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规则动词的过去式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zh-CN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l"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spc="-8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对于大部分动词</a:t>
            </a:r>
            <a:r>
              <a:rPr lang="zh-CN" altLang="zh-CN" b="1" spc="-8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pc="-8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动词词尾加</a:t>
            </a:r>
            <a:r>
              <a:rPr lang="zh-CN" altLang="zh-CN" b="1" spc="-8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 spc="-8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ed</a:t>
            </a:r>
            <a:r>
              <a:rPr lang="zh-CN" altLang="zh-CN" b="1" spc="-8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即可构成过去式。如</a:t>
            </a:r>
            <a:r>
              <a:rPr lang="zh-CN" altLang="zh-CN" b="1" spc="-8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want</a:t>
            </a:r>
            <a:r>
              <a:rPr lang="en-US" altLang="zh-CN" b="1" dirty="0" smtClean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wanted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0855" y="1021589"/>
            <a:ext cx="1845920" cy="5515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5223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580</TotalTime>
  <Words>1617</Words>
  <Application>Microsoft Office PowerPoint</Application>
  <PresentationFormat>自定义</PresentationFormat>
  <Paragraphs>116</Paragraphs>
  <Slides>19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26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440</cp:revision>
  <dcterms:created xsi:type="dcterms:W3CDTF">2020-11-06T05:24:00Z</dcterms:created>
  <dcterms:modified xsi:type="dcterms:W3CDTF">2025-06-15T10:08:42Z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